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8"/>
  </p:notesMasterIdLst>
  <p:sldIdLst>
    <p:sldId id="258" r:id="rId2"/>
    <p:sldId id="270" r:id="rId3"/>
    <p:sldId id="315" r:id="rId4"/>
    <p:sldId id="319" r:id="rId5"/>
    <p:sldId id="321" r:id="rId6"/>
    <p:sldId id="316" r:id="rId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FF7C80"/>
    <a:srgbClr val="FF5050"/>
    <a:srgbClr val="FF6600"/>
    <a:srgbClr val="BEC637"/>
    <a:srgbClr val="C8D139"/>
    <a:srgbClr val="00A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12"/>
    <p:restoredTop sz="80442"/>
  </p:normalViewPr>
  <p:slideViewPr>
    <p:cSldViewPr snapToGrid="0" snapToObjects="1">
      <p:cViewPr>
        <p:scale>
          <a:sx n="50" d="100"/>
          <a:sy n="50" d="100"/>
        </p:scale>
        <p:origin x="-1096" y="-1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51" d="100"/>
          <a:sy n="51" d="100"/>
        </p:scale>
        <p:origin x="-2668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B072493-86C1-284B-908A-FD230E340C3A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BD92324-2899-8447-ABEA-956048AE4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98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Welcome</a:t>
            </a:r>
          </a:p>
          <a:p>
            <a:endParaRPr lang="en-US" dirty="0" smtClean="0"/>
          </a:p>
          <a:p>
            <a:r>
              <a:rPr lang="en-US" dirty="0" smtClean="0"/>
              <a:t>Introductions (if</a:t>
            </a:r>
            <a:r>
              <a:rPr lang="en-US" baseline="0" dirty="0" smtClean="0"/>
              <a:t> needed)</a:t>
            </a:r>
          </a:p>
          <a:p>
            <a:endParaRPr lang="en-US" baseline="0" dirty="0" smtClean="0"/>
          </a:p>
          <a:p>
            <a:r>
              <a:rPr lang="en-US" baseline="0" dirty="0" smtClean="0"/>
              <a:t>Logistics (bathroom, breaks, etc. if needed)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83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</a:t>
            </a:r>
            <a:r>
              <a:rPr lang="en-US" baseline="0" dirty="0" smtClean="0"/>
              <a:t> is a 3 year process and we are in the first year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key steps for the first year are:</a:t>
            </a:r>
          </a:p>
          <a:p>
            <a:endParaRPr lang="en-US" baseline="0" dirty="0" smtClean="0"/>
          </a:p>
          <a:p>
            <a:pPr marL="232943" indent="-232943">
              <a:buAutoNum type="arabicParenR"/>
            </a:pPr>
            <a:r>
              <a:rPr lang="en-US" baseline="0" dirty="0" smtClean="0"/>
              <a:t>Discovery Process – We completed this process.  This was the Survey that the congregation completed, the demographic study and feedback from Racine area leaders.  We will review key </a:t>
            </a:r>
            <a:r>
              <a:rPr lang="en-US" baseline="0" dirty="0" err="1" smtClean="0"/>
              <a:t>learnings</a:t>
            </a:r>
            <a:r>
              <a:rPr lang="en-US" baseline="0" dirty="0" smtClean="0"/>
              <a:t> from this </a:t>
            </a:r>
            <a:r>
              <a:rPr lang="en-US" baseline="0" dirty="0" smtClean="0"/>
              <a:t>process on the next slide.</a:t>
            </a:r>
            <a:endParaRPr lang="en-US" baseline="0" dirty="0" smtClean="0"/>
          </a:p>
          <a:p>
            <a:pPr marL="232943" indent="-232943">
              <a:buAutoNum type="arabicParenR"/>
            </a:pPr>
            <a:endParaRPr lang="en-US" baseline="0" dirty="0" smtClean="0"/>
          </a:p>
          <a:p>
            <a:pPr marL="232943" indent="-232943">
              <a:buAutoNum type="arabicParenR"/>
            </a:pPr>
            <a:r>
              <a:rPr lang="en-US" baseline="0" dirty="0" smtClean="0"/>
              <a:t>Develop </a:t>
            </a:r>
            <a:r>
              <a:rPr lang="en-US" baseline="0" dirty="0" smtClean="0"/>
              <a:t>Core Values </a:t>
            </a:r>
            <a:r>
              <a:rPr lang="en-US" baseline="0" dirty="0" smtClean="0"/>
              <a:t>and Mission Statement.  This is the step we are working on today</a:t>
            </a:r>
          </a:p>
          <a:p>
            <a:pPr marL="232943" indent="-232943">
              <a:buAutoNum type="arabicParenR"/>
            </a:pPr>
            <a:endParaRPr lang="en-US" baseline="0" dirty="0" smtClean="0"/>
          </a:p>
          <a:p>
            <a:pPr marL="232943" indent="-232943">
              <a:buAutoNum type="arabicParenR"/>
            </a:pPr>
            <a:r>
              <a:rPr lang="en-US" baseline="0" dirty="0" smtClean="0"/>
              <a:t>Develop Vision and Strategy (starting in September)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overall visioning goal </a:t>
            </a:r>
            <a:r>
              <a:rPr lang="en-US" dirty="0"/>
              <a:t>is Alignment to True </a:t>
            </a:r>
            <a:r>
              <a:rPr lang="en-US" dirty="0" smtClean="0"/>
              <a:t>North.  What direction do</a:t>
            </a:r>
            <a:r>
              <a:rPr lang="en-US" baseline="0" dirty="0" smtClean="0"/>
              <a:t> we want/need the church to go in for the future success.  What is success?  How will we make decisions to ensure we stay on course? </a:t>
            </a:r>
            <a:endParaRPr lang="en-US" dirty="0"/>
          </a:p>
          <a:p>
            <a:endParaRPr lang="en-US" dirty="0"/>
          </a:p>
          <a:p>
            <a:r>
              <a:rPr lang="en-US" dirty="0"/>
              <a:t>Everything must be in alignment with everything else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1774">
              <a:defRPr/>
            </a:pPr>
            <a:fld id="{4BD92324-2899-8447-ABEA-956048AE4D68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6862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Determine Core </a:t>
            </a:r>
            <a:r>
              <a:rPr lang="en-US" dirty="0" smtClean="0"/>
              <a:t>Values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Mission Statement</a:t>
            </a:r>
            <a:endParaRPr lang="en-US" b="1" baseline="0" dirty="0" smtClean="0"/>
          </a:p>
          <a:p>
            <a:r>
              <a:rPr lang="en-US" dirty="0" smtClean="0"/>
              <a:t>If your church already has a mission statement, you are invited to explore a new one. </a:t>
            </a:r>
          </a:p>
          <a:p>
            <a:r>
              <a:rPr lang="en-US" dirty="0" smtClean="0"/>
              <a:t>You can modify your existing one,</a:t>
            </a:r>
          </a:p>
          <a:p>
            <a:r>
              <a:rPr lang="en-US" dirty="0" smtClean="0"/>
              <a:t>Or you can simply confirm your existing mission statement fits the criteria or needs of your church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 Step and 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252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747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97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38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44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46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199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22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46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20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78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918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AE499-ECB5-424C-B93F-5AEF3EF65C86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9FD0991-F32B-D442-922A-5B16C0C9E99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641480" y="6321625"/>
            <a:ext cx="1316748" cy="43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7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37661E1-B247-3E45-9545-D9E1DD850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9447" y="622300"/>
            <a:ext cx="8597553" cy="4572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LCR Visioning</a:t>
            </a:r>
            <a:br>
              <a:rPr lang="en-US" sz="6000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Core Values and Mission Statement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7" y="127790"/>
            <a:ext cx="1625600" cy="1285480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83235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265"/>
            <a:ext cx="109728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Visioning </a:t>
            </a:r>
            <a:r>
              <a:rPr lang="en-US" b="1" dirty="0" smtClean="0"/>
              <a:t>Process Year 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3800" y="1803400"/>
            <a:ext cx="10160000" cy="4544391"/>
          </a:xfrm>
        </p:spPr>
        <p:txBody>
          <a:bodyPr>
            <a:normAutofit/>
          </a:bodyPr>
          <a:lstStyle/>
          <a:p>
            <a:r>
              <a:rPr lang="en-US" sz="3400" dirty="0" smtClean="0"/>
              <a:t>Discovery Process:  Survey (Completed)</a:t>
            </a:r>
            <a:endParaRPr lang="en-US" sz="3400" dirty="0"/>
          </a:p>
          <a:p>
            <a:endParaRPr lang="en-US" sz="3400" dirty="0" smtClean="0"/>
          </a:p>
          <a:p>
            <a:r>
              <a:rPr lang="en-US" sz="3400" b="1" dirty="0" smtClean="0">
                <a:solidFill>
                  <a:srgbClr val="0070C0"/>
                </a:solidFill>
              </a:rPr>
              <a:t>Develop Core Values and Mission Statement (Current)</a:t>
            </a:r>
          </a:p>
          <a:p>
            <a:endParaRPr lang="en-US" sz="3400" dirty="0" smtClean="0"/>
          </a:p>
          <a:p>
            <a:r>
              <a:rPr lang="en-US" sz="3400" dirty="0" smtClean="0"/>
              <a:t>Develop Vision and Strategy (September)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12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A7E5EF1C-2251-0C48-B7D2-D1AA325FE641}"/>
              </a:ext>
            </a:extLst>
          </p:cNvPr>
          <p:cNvSpPr txBox="1">
            <a:spLocks/>
          </p:cNvSpPr>
          <p:nvPr/>
        </p:nvSpPr>
        <p:spPr>
          <a:xfrm>
            <a:off x="396882" y="2041"/>
            <a:ext cx="11139854" cy="14203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BEC637"/>
                </a:solidFill>
                <a:latin typeface="Gotham Bold" pitchFamily="2" charset="0"/>
                <a:ea typeface="+mj-ea"/>
                <a:cs typeface="Gotham Bold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The </a:t>
            </a: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First Year</a:t>
            </a:r>
            <a:r>
              <a:rPr kumimoji="0" lang="en-US" sz="5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Visioning </a:t>
            </a: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Goal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:  </a:t>
            </a:r>
            <a:endParaRPr kumimoji="0" lang="en-US" sz="5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Determine LCR’s True North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521931" y="1517815"/>
            <a:ext cx="5245356" cy="5200485"/>
            <a:chOff x="3344131" y="873717"/>
            <a:chExt cx="5245356" cy="5455985"/>
          </a:xfrm>
        </p:grpSpPr>
        <p:pic>
          <p:nvPicPr>
            <p:cNvPr id="9" name="Content Placeholder 3" descr="Diagram&#10;&#10;Description automatically generated">
              <a:extLst>
                <a:ext uri="{FF2B5EF4-FFF2-40B4-BE49-F238E27FC236}">
                  <a16:creationId xmlns="" xmlns:a16="http://schemas.microsoft.com/office/drawing/2014/main" id="{BF1509FC-D5DA-6849-A270-ADAF58599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44131" y="2133417"/>
              <a:ext cx="5245356" cy="4196285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4153595" y="873717"/>
              <a:ext cx="36264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Currently working on Values and Mission</a:t>
              </a:r>
              <a:endParaRPr lang="en-US" sz="2400" dirty="0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V="1">
              <a:off x="5058989" y="1641214"/>
              <a:ext cx="0" cy="6237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H="1" flipV="1">
              <a:off x="6671889" y="1641215"/>
              <a:ext cx="114300" cy="62372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7173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018"/>
            <a:ext cx="109728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Core Values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3018"/>
            <a:ext cx="10972800" cy="517477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400" b="1" dirty="0" smtClean="0"/>
              <a:t>  What are core values?  </a:t>
            </a:r>
          </a:p>
          <a:p>
            <a:pPr marL="457200" indent="-228600"/>
            <a:r>
              <a:rPr lang="en-US" sz="3500" dirty="0" smtClean="0"/>
              <a:t>Our essence; our identity.  What makes our church different from other churches, in a positive way?  </a:t>
            </a:r>
          </a:p>
          <a:p>
            <a:pPr marL="457200" indent="-228600"/>
            <a:r>
              <a:rPr lang="en-US" sz="3500" dirty="0" smtClean="0"/>
              <a:t>Which decisions, past or present, have defined us in a positive way?</a:t>
            </a:r>
          </a:p>
          <a:p>
            <a:pPr marL="457200" indent="-228600"/>
            <a:r>
              <a:rPr lang="en-US" sz="3500" dirty="0" smtClean="0"/>
              <a:t>Core values can be written, visual images or oral stories and metaphors</a:t>
            </a:r>
          </a:p>
          <a:p>
            <a:pPr marL="457200" indent="-228600"/>
            <a:r>
              <a:rPr lang="en-US" sz="3500" dirty="0"/>
              <a:t>Core values are </a:t>
            </a:r>
            <a:r>
              <a:rPr lang="en-US" sz="3500" i="1" u="sng" dirty="0"/>
              <a:t>not</a:t>
            </a:r>
            <a:r>
              <a:rPr lang="en-US" sz="3500" dirty="0"/>
              <a:t> the same as our belief or our aspirations</a:t>
            </a:r>
          </a:p>
          <a:p>
            <a:pPr marL="457200" indent="-228600"/>
            <a:endParaRPr lang="en-US" sz="1300" dirty="0" smtClean="0"/>
          </a:p>
          <a:p>
            <a:pPr marL="228600" indent="0">
              <a:buNone/>
            </a:pPr>
            <a:endParaRPr lang="en-US" sz="1400" dirty="0"/>
          </a:p>
          <a:p>
            <a:pPr marL="228600" indent="0">
              <a:buNone/>
            </a:pPr>
            <a:r>
              <a:rPr lang="en-US" sz="3400" b="1" dirty="0" smtClean="0"/>
              <a:t>TASK:</a:t>
            </a:r>
          </a:p>
          <a:p>
            <a:pPr marL="685800" indent="-457200">
              <a:buFont typeface="Wingdings" pitchFamily="2" charset="2"/>
              <a:buChar char="Ø"/>
            </a:pPr>
            <a:r>
              <a:rPr lang="en-US" sz="3400" dirty="0" smtClean="0"/>
              <a:t>List 4-5 </a:t>
            </a:r>
            <a:r>
              <a:rPr lang="en-US" sz="3400" dirty="0" smtClean="0"/>
              <a:t>core </a:t>
            </a:r>
            <a:r>
              <a:rPr lang="en-US" sz="3400" dirty="0" smtClean="0"/>
              <a:t>values </a:t>
            </a:r>
            <a:r>
              <a:rPr lang="en-US" sz="3400" dirty="0" smtClean="0"/>
              <a:t>from this group.  Try to phrase each on in a way that is highly unique, rather than plain vanilla</a:t>
            </a:r>
          </a:p>
          <a:p>
            <a:pPr lvl="2"/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115544" y="117154"/>
            <a:ext cx="1968500" cy="1417782"/>
            <a:chOff x="7023048" y="322118"/>
            <a:chExt cx="4559352" cy="3647482"/>
          </a:xfrm>
        </p:grpSpPr>
        <p:pic>
          <p:nvPicPr>
            <p:cNvPr id="4" name="Content Placeholder 3" descr="Diagram&#10;&#10;Description automatically generated">
              <a:extLst>
                <a:ext uri="{FF2B5EF4-FFF2-40B4-BE49-F238E27FC236}">
                  <a16:creationId xmlns="" xmlns:a16="http://schemas.microsoft.com/office/drawing/2014/main" id="{BF1509FC-D5DA-6849-A270-ADAF58599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23048" y="322118"/>
              <a:ext cx="4559352" cy="3647482"/>
            </a:xfrm>
            <a:prstGeom prst="rect">
              <a:avLst/>
            </a:prstGeom>
            <a:noFill/>
          </p:spPr>
        </p:pic>
        <p:sp>
          <p:nvSpPr>
            <p:cNvPr id="6" name="Rounded Rectangle 5"/>
            <p:cNvSpPr/>
            <p:nvPr/>
          </p:nvSpPr>
          <p:spPr>
            <a:xfrm rot="3120000">
              <a:off x="7627750" y="2316357"/>
              <a:ext cx="1456938" cy="457200"/>
            </a:xfrm>
            <a:prstGeom prst="roundRect">
              <a:avLst/>
            </a:prstGeom>
            <a:solidFill>
              <a:srgbClr val="BEC637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 rot="-2520000">
              <a:off x="9499600" y="2485551"/>
              <a:ext cx="1193800" cy="464943"/>
            </a:xfrm>
            <a:prstGeom prst="roundRect">
              <a:avLst/>
            </a:prstGeom>
            <a:solidFill>
              <a:srgbClr val="FF99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7054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618"/>
            <a:ext cx="109728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Mission</a:t>
            </a:r>
            <a:r>
              <a:rPr lang="en-US" b="1" dirty="0"/>
              <a:t> </a:t>
            </a:r>
            <a:r>
              <a:rPr lang="en-US" b="1" dirty="0" smtClean="0"/>
              <a:t>Statement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6140"/>
            <a:ext cx="10744200" cy="51616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400" b="1" dirty="0" smtClean="0"/>
              <a:t>  What is our Mission?  </a:t>
            </a:r>
          </a:p>
          <a:p>
            <a:pPr marL="457200" indent="-228600"/>
            <a:r>
              <a:rPr lang="en-US" sz="2800" b="1" dirty="0" smtClean="0">
                <a:solidFill>
                  <a:srgbClr val="0070C0"/>
                </a:solidFill>
                <a:latin typeface="+mn-lt"/>
                <a:cs typeface="+mn-cs"/>
              </a:rPr>
              <a:t>Why do we exist?  </a:t>
            </a:r>
            <a:r>
              <a:rPr lang="en-US" sz="2800" dirty="0" smtClean="0">
                <a:latin typeface="+mn-lt"/>
                <a:cs typeface="+mn-cs"/>
              </a:rPr>
              <a:t>What do we do better than others?</a:t>
            </a:r>
          </a:p>
          <a:p>
            <a:pPr marL="457200" indent="-228600"/>
            <a:r>
              <a:rPr lang="en-US" sz="2800" b="1" dirty="0" smtClean="0">
                <a:solidFill>
                  <a:srgbClr val="0070C0"/>
                </a:solidFill>
                <a:latin typeface="+mn-lt"/>
                <a:cs typeface="+mn-cs"/>
              </a:rPr>
              <a:t>Who is our beneficiary?  </a:t>
            </a:r>
            <a:r>
              <a:rPr lang="en-US" sz="2800" dirty="0" smtClean="0">
                <a:latin typeface="+mn-lt"/>
                <a:cs typeface="+mn-cs"/>
              </a:rPr>
              <a:t>This is typically not “inside” the church.  Who can we reach or serve better then others in our local community?</a:t>
            </a:r>
          </a:p>
          <a:p>
            <a:pPr marL="457200" indent="-228600"/>
            <a:r>
              <a:rPr lang="en-US" sz="2800" b="1" dirty="0" smtClean="0">
                <a:solidFill>
                  <a:srgbClr val="0070C0"/>
                </a:solidFill>
                <a:latin typeface="+mn-lt"/>
                <a:cs typeface="+mn-cs"/>
              </a:rPr>
              <a:t>What is our objective or desired result?  </a:t>
            </a:r>
            <a:r>
              <a:rPr lang="en-US" sz="2800" dirty="0" smtClean="0">
                <a:latin typeface="+mn-lt"/>
                <a:cs typeface="+mn-cs"/>
              </a:rPr>
              <a:t>What difference would we like to see in 10 years?</a:t>
            </a:r>
            <a:endParaRPr lang="en-US" sz="2800" b="1" dirty="0" smtClean="0">
              <a:solidFill>
                <a:srgbClr val="0070C0"/>
              </a:solidFill>
              <a:latin typeface="+mn-lt"/>
              <a:cs typeface="+mn-cs"/>
            </a:endParaRPr>
          </a:p>
          <a:p>
            <a:pPr marL="457200" indent="-228600"/>
            <a:r>
              <a:rPr lang="en-US" sz="2800" dirty="0" smtClean="0">
                <a:latin typeface="+mn-lt"/>
                <a:cs typeface="+mn-cs"/>
              </a:rPr>
              <a:t>State the mission 10 words or less</a:t>
            </a:r>
          </a:p>
          <a:p>
            <a:pPr marL="457200" indent="-228600"/>
            <a:r>
              <a:rPr lang="en-US" sz="2800" dirty="0" smtClean="0">
                <a:latin typeface="+mn-lt"/>
                <a:cs typeface="+mn-cs"/>
              </a:rPr>
              <a:t>Does it help us say no to good things?  Help making the “hard” decision on how our resources will be used (volunteers, dollars, time, etc.)</a:t>
            </a:r>
          </a:p>
          <a:p>
            <a:pPr marL="228600" indent="0">
              <a:buNone/>
            </a:pPr>
            <a:endParaRPr lang="en-US" sz="1500" dirty="0"/>
          </a:p>
          <a:p>
            <a:pPr marL="228600" indent="0">
              <a:buNone/>
            </a:pPr>
            <a:r>
              <a:rPr lang="en-US" sz="3400" b="1" dirty="0" smtClean="0"/>
              <a:t>TASK:</a:t>
            </a:r>
          </a:p>
          <a:p>
            <a:pPr marL="685800" indent="-457200">
              <a:buFont typeface="Wingdings" pitchFamily="2" charset="2"/>
              <a:buChar char="Ø"/>
            </a:pPr>
            <a:r>
              <a:rPr lang="en-US" sz="3400" dirty="0" smtClean="0"/>
              <a:t>Develop a mission statement keeping in mind the core values we identified</a:t>
            </a:r>
          </a:p>
          <a:p>
            <a:pPr lvl="2"/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100596" y="113323"/>
            <a:ext cx="1968500" cy="1417782"/>
            <a:chOff x="7023048" y="322118"/>
            <a:chExt cx="4559352" cy="3647482"/>
          </a:xfrm>
        </p:grpSpPr>
        <p:pic>
          <p:nvPicPr>
            <p:cNvPr id="4" name="Content Placeholder 3" descr="Diagram&#10;&#10;Description automatically generated">
              <a:extLst>
                <a:ext uri="{FF2B5EF4-FFF2-40B4-BE49-F238E27FC236}">
                  <a16:creationId xmlns="" xmlns:a16="http://schemas.microsoft.com/office/drawing/2014/main" id="{BF1509FC-D5DA-6849-A270-ADAF58599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23048" y="322118"/>
              <a:ext cx="4559352" cy="3647482"/>
            </a:xfrm>
            <a:prstGeom prst="rect">
              <a:avLst/>
            </a:prstGeom>
            <a:noFill/>
          </p:spPr>
        </p:pic>
        <p:sp>
          <p:nvSpPr>
            <p:cNvPr id="6" name="Rounded Rectangle 5"/>
            <p:cNvSpPr/>
            <p:nvPr/>
          </p:nvSpPr>
          <p:spPr>
            <a:xfrm rot="3120000">
              <a:off x="7627750" y="2316357"/>
              <a:ext cx="1456938" cy="457200"/>
            </a:xfrm>
            <a:prstGeom prst="roundRect">
              <a:avLst/>
            </a:prstGeom>
            <a:solidFill>
              <a:srgbClr val="BEC637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 rot="-2520000">
              <a:off x="9499600" y="2485551"/>
              <a:ext cx="1193800" cy="464943"/>
            </a:xfrm>
            <a:prstGeom prst="roundRect">
              <a:avLst/>
            </a:prstGeom>
            <a:solidFill>
              <a:srgbClr val="FF99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4590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938"/>
            <a:ext cx="10972800" cy="1143000"/>
          </a:xfrm>
        </p:spPr>
        <p:txBody>
          <a:bodyPr/>
          <a:lstStyle/>
          <a:p>
            <a:r>
              <a:rPr lang="en-US" b="1" dirty="0"/>
              <a:t>NEXT STEPS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823791"/>
          </a:xfrm>
        </p:spPr>
        <p:txBody>
          <a:bodyPr>
            <a:normAutofit/>
          </a:bodyPr>
          <a:lstStyle/>
          <a:p>
            <a:r>
              <a:rPr lang="en-US" sz="3400" dirty="0" smtClean="0"/>
              <a:t>Gather all the group core values and mission statements and combine into a recommended result</a:t>
            </a:r>
            <a:r>
              <a:rPr lang="en-US" sz="3400" dirty="0" smtClean="0"/>
              <a:t>.</a:t>
            </a:r>
          </a:p>
          <a:p>
            <a:endParaRPr lang="en-US" sz="1800" dirty="0"/>
          </a:p>
          <a:p>
            <a:r>
              <a:rPr lang="en-US" sz="3400" dirty="0" smtClean="0"/>
              <a:t>Present to LCR’s Visioning Taskforce and gain approval</a:t>
            </a:r>
          </a:p>
          <a:p>
            <a:endParaRPr lang="en-US" sz="1800" dirty="0" smtClean="0"/>
          </a:p>
          <a:p>
            <a:r>
              <a:rPr lang="en-US" sz="3400" dirty="0" smtClean="0"/>
              <a:t>Communicate </a:t>
            </a:r>
            <a:r>
              <a:rPr lang="en-US" sz="3400" dirty="0" smtClean="0"/>
              <a:t>to the congregation</a:t>
            </a:r>
          </a:p>
          <a:p>
            <a:endParaRPr lang="en-US" sz="1800" dirty="0" smtClean="0"/>
          </a:p>
          <a:p>
            <a:r>
              <a:rPr lang="en-US" sz="3400" dirty="0" smtClean="0"/>
              <a:t>Begin </a:t>
            </a:r>
            <a:r>
              <a:rPr lang="en-US" sz="3400" dirty="0" smtClean="0"/>
              <a:t>working on Strategy and Vision in September</a:t>
            </a:r>
            <a:endParaRPr lang="en-US" sz="3400" dirty="0"/>
          </a:p>
        </p:txBody>
      </p:sp>
      <p:pic>
        <p:nvPicPr>
          <p:cNvPr id="6" name="Content Placeholder 3" descr="Diagram&#10;&#10;Description automatically generated">
            <a:extLst>
              <a:ext uri="{FF2B5EF4-FFF2-40B4-BE49-F238E27FC236}">
                <a16:creationId xmlns="" xmlns:a16="http://schemas.microsoft.com/office/drawing/2014/main" id="{BF1509FC-D5DA-6849-A270-ADAF58599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00" y="96827"/>
            <a:ext cx="1809763" cy="14478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0094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6035</TotalTime>
  <Words>513</Words>
  <Application>Microsoft Office PowerPoint</Application>
  <PresentationFormat>Custom</PresentationFormat>
  <Paragraphs>67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Custom Design</vt:lpstr>
      <vt:lpstr>LCR Visioning  Core Values and Mission Statement</vt:lpstr>
      <vt:lpstr>Visioning Process Year 1</vt:lpstr>
      <vt:lpstr>PowerPoint Presentation</vt:lpstr>
      <vt:lpstr>Core Values</vt:lpstr>
      <vt:lpstr>Mission Statement</vt:lpstr>
      <vt:lpstr>NEXT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Osterhaus</dc:creator>
  <cp:lastModifiedBy>Dawn Jacobson</cp:lastModifiedBy>
  <cp:revision>127</cp:revision>
  <cp:lastPrinted>2022-05-15T00:37:04Z</cp:lastPrinted>
  <dcterms:created xsi:type="dcterms:W3CDTF">2021-12-04T12:00:59Z</dcterms:created>
  <dcterms:modified xsi:type="dcterms:W3CDTF">2022-05-16T18:23:46Z</dcterms:modified>
</cp:coreProperties>
</file>